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0"/>
  </p:notesMasterIdLst>
  <p:sldIdLst>
    <p:sldId id="286" r:id="rId3"/>
    <p:sldId id="310" r:id="rId4"/>
    <p:sldId id="311" r:id="rId5"/>
    <p:sldId id="303" r:id="rId6"/>
    <p:sldId id="304" r:id="rId7"/>
    <p:sldId id="313" r:id="rId8"/>
    <p:sldId id="317" r:id="rId9"/>
    <p:sldId id="309" r:id="rId10"/>
    <p:sldId id="315" r:id="rId11"/>
    <p:sldId id="314" r:id="rId12"/>
    <p:sldId id="308" r:id="rId13"/>
    <p:sldId id="307" r:id="rId14"/>
    <p:sldId id="306" r:id="rId15"/>
    <p:sldId id="305" r:id="rId16"/>
    <p:sldId id="319" r:id="rId17"/>
    <p:sldId id="302" r:id="rId18"/>
    <p:sldId id="316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dgar" initials="KL" lastIdx="1" clrIdx="0">
    <p:extLst>
      <p:ext uri="{19B8F6BF-5375-455C-9EA6-DF929625EA0E}">
        <p15:presenceInfo xmlns:p15="http://schemas.microsoft.com/office/powerpoint/2012/main" userId="KLedg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9F"/>
    <a:srgbClr val="772432"/>
    <a:srgbClr val="004165"/>
    <a:srgbClr val="B3C3D3"/>
    <a:srgbClr val="F5F5F5"/>
    <a:srgbClr val="7B98B2"/>
    <a:srgbClr val="0B5879"/>
    <a:srgbClr val="497593"/>
    <a:srgbClr val="E5E5E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9"/>
    <p:restoredTop sz="96405"/>
  </p:normalViewPr>
  <p:slideViewPr>
    <p:cSldViewPr snapToGrid="0" snapToObjects="1">
      <p:cViewPr varScale="1">
        <p:scale>
          <a:sx n="118" d="100"/>
          <a:sy n="118" d="100"/>
        </p:scale>
        <p:origin x="216" y="384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26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49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1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1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5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37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2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Embracing the Pathways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7359"/>
            <a:ext cx="9144000" cy="914400"/>
          </a:xfrm>
        </p:spPr>
        <p:txBody>
          <a:bodyPr/>
          <a:lstStyle/>
          <a:p>
            <a:r>
              <a:rPr lang="en-US" dirty="0"/>
              <a:t>Kaylene </a:t>
            </a:r>
            <a:r>
              <a:rPr lang="en-US" dirty="0" err="1"/>
              <a:t>Ledgar</a:t>
            </a:r>
            <a:r>
              <a:rPr lang="en-US" dirty="0"/>
              <a:t> DTM</a:t>
            </a:r>
          </a:p>
          <a:p>
            <a:r>
              <a:rPr lang="en-US" dirty="0"/>
              <a:t>Past Region 12 Advisor</a:t>
            </a:r>
          </a:p>
        </p:txBody>
      </p:sp>
    </p:spTree>
    <p:extLst>
      <p:ext uri="{BB962C8B-B14F-4D97-AF65-F5344CB8AC3E}">
        <p14:creationId xmlns:p14="http://schemas.microsoft.com/office/powerpoint/2010/main" val="15543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B250-D587-F863-AA5E-82051263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External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1C4D7-AA0C-EADB-EB3D-AAF1157A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5" y="1296522"/>
            <a:ext cx="4870714" cy="4799478"/>
          </a:xfrm>
        </p:spPr>
        <p:txBody>
          <a:bodyPr>
            <a:normAutofit/>
          </a:bodyPr>
          <a:lstStyle/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Speeches, projects &amp; events outside of home club</a:t>
            </a:r>
          </a:p>
          <a:p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Test Speaker in an evaluation contest</a:t>
            </a:r>
          </a:p>
          <a:p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Competing in a speech contest</a:t>
            </a:r>
          </a:p>
          <a:p>
            <a:pPr marL="0" indent="0">
              <a:buNone/>
            </a:pPr>
            <a:endParaRPr lang="en-AU" sz="20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245DCB-944A-403D-2D54-EE8FC1320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031"/>
          <a:stretch/>
        </p:blipFill>
        <p:spPr>
          <a:xfrm>
            <a:off x="5948564" y="0"/>
            <a:ext cx="6243436" cy="32704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6497057-5B56-3B9C-21C5-24B3A48253C2}"/>
              </a:ext>
            </a:extLst>
          </p:cNvPr>
          <p:cNvSpPr/>
          <p:nvPr/>
        </p:nvSpPr>
        <p:spPr>
          <a:xfrm>
            <a:off x="10923372" y="1128584"/>
            <a:ext cx="1202725" cy="5807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EEE9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137749-8F80-4A08-71AB-8F3140906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564" y="3309887"/>
            <a:ext cx="6243437" cy="35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BCF0-E750-91FF-775B-6A635085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Club Officer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EA1CB-5227-1FBB-18F5-A9CC81F4E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5" y="1275080"/>
            <a:ext cx="6269170" cy="5095239"/>
          </a:xfrm>
        </p:spPr>
        <p:txBody>
          <a:bodyPr>
            <a:normAutofit fontScale="85000" lnSpcReduction="20000"/>
          </a:bodyPr>
          <a:lstStyle/>
          <a:p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 Performance Leadership*</a:t>
            </a:r>
          </a:p>
          <a:p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 in Any Situation</a:t>
            </a:r>
          </a:p>
          <a:p>
            <a:pPr lvl="1"/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Dynamic Leadership &amp; Team Collaboration</a:t>
            </a:r>
          </a:p>
          <a:p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Leading in Your Volunteer Organization</a:t>
            </a:r>
          </a:p>
          <a:p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Manage Change</a:t>
            </a:r>
          </a:p>
          <a:p>
            <a:pPr lvl="1"/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Dynamic Leadership</a:t>
            </a:r>
            <a:endParaRPr lang="en-A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Manage Projects Successfully*</a:t>
            </a:r>
          </a:p>
          <a:p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Motivate Others</a:t>
            </a:r>
          </a:p>
          <a:p>
            <a:pPr lvl="1"/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Motivational Strategies &amp; Team Collaboration</a:t>
            </a:r>
            <a:endParaRPr lang="en-AU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Successful Collaboration</a:t>
            </a:r>
          </a:p>
          <a:p>
            <a:pPr lvl="1"/>
            <a:r>
              <a:rPr lang="en-A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Team Collaboration</a:t>
            </a:r>
          </a:p>
          <a:p>
            <a:r>
              <a:rPr lang="en-AU" sz="3000" dirty="0">
                <a:ea typeface="Calibri" panose="020F0502020204030204" pitchFamily="34" charset="0"/>
                <a:cs typeface="Times New Roman" panose="02020603050405020304" pitchFamily="18" charset="0"/>
              </a:rPr>
              <a:t>Team Building</a:t>
            </a:r>
          </a:p>
          <a:p>
            <a:pPr lvl="1"/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Motivational Strategies</a:t>
            </a:r>
            <a:endParaRPr lang="en-A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AU" sz="1800" dirty="0">
                <a:cs typeface="Times New Roman" panose="02020603050405020304" pitchFamily="18" charset="0"/>
              </a:rPr>
              <a:t>* All Paths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52AEA-2D2B-4704-4FF1-C69437202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568" y="1195552"/>
            <a:ext cx="5166732" cy="44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7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BCF0-E750-91FF-775B-6A635085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Public Relations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EA1CB-5227-1FBB-18F5-A9CC81F4E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329541"/>
            <a:ext cx="6214518" cy="4759759"/>
          </a:xfrm>
        </p:spPr>
        <p:txBody>
          <a:bodyPr>
            <a:normAutofit/>
          </a:bodyPr>
          <a:lstStyle/>
          <a:p>
            <a:r>
              <a:rPr lang="en-AU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Building a Social Media Presence</a:t>
            </a:r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 a Podcast* (audio or video)</a:t>
            </a:r>
          </a:p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Manage Projects Successfully*</a:t>
            </a:r>
          </a:p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Motivate Others</a:t>
            </a:r>
          </a:p>
          <a:p>
            <a:pPr lvl="1"/>
            <a:r>
              <a:rPr lang="en-A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Motivational Strategies &amp; Team Collaboration</a:t>
            </a:r>
          </a:p>
          <a:p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 Relations </a:t>
            </a:r>
            <a:r>
              <a:rPr lang="en-AU" sz="2400" dirty="0">
                <a:ea typeface="Calibri" panose="020F0502020204030204" pitchFamily="34" charset="0"/>
                <a:cs typeface="Times New Roman" panose="02020603050405020304" pitchFamily="18" charset="0"/>
              </a:rPr>
              <a:t>Strategies*</a:t>
            </a:r>
          </a:p>
          <a:p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Successful Collaboration</a:t>
            </a:r>
          </a:p>
          <a:p>
            <a:pPr lvl="1"/>
            <a:r>
              <a:rPr lang="en-A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Team Collaboration</a:t>
            </a:r>
          </a:p>
          <a:p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Write a Compelling Blog*</a:t>
            </a:r>
          </a:p>
          <a:p>
            <a:endParaRPr lang="en-A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AU" sz="1800" dirty="0">
                <a:cs typeface="Times New Roman" panose="02020603050405020304" pitchFamily="18" charset="0"/>
              </a:rPr>
              <a:t>* All Paths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E537E-453E-7B35-1D68-02728B0AC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002" y="3279842"/>
            <a:ext cx="1981257" cy="1950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86B77-63E6-B71F-9ED9-1348201EF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492" y="3279842"/>
            <a:ext cx="1950300" cy="195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BF3E58-4163-495C-56A9-7B016ED2D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959" y="944997"/>
            <a:ext cx="1950300" cy="195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F2127C-986A-1772-1D0F-4936E2BAE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492" y="944997"/>
            <a:ext cx="1950300" cy="19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BCF0-E750-91FF-775B-6A635085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Organising Club Meetings &amp;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BFB73-52B4-A482-C809-229C3AF5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34" y="1171363"/>
            <a:ext cx="5641848" cy="823912"/>
          </a:xfrm>
        </p:spPr>
        <p:txBody>
          <a:bodyPr/>
          <a:lstStyle/>
          <a:p>
            <a:r>
              <a:rPr lang="en-AU" dirty="0"/>
              <a:t>Meetings &amp;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EA1CB-5227-1FBB-18F5-A9CC81F4E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934" y="1995275"/>
            <a:ext cx="5641848" cy="3681626"/>
          </a:xfrm>
        </p:spPr>
        <p:txBody>
          <a:bodyPr/>
          <a:lstStyle/>
          <a:p>
            <a:r>
              <a:rPr lang="en-AU" sz="2400" dirty="0"/>
              <a:t>Club Contests</a:t>
            </a:r>
          </a:p>
          <a:p>
            <a:r>
              <a:rPr lang="en-AU" sz="2400" dirty="0"/>
              <a:t>Club Meetings</a:t>
            </a:r>
          </a:p>
          <a:p>
            <a:r>
              <a:rPr lang="en-AU" sz="2400" dirty="0"/>
              <a:t>Special Events</a:t>
            </a:r>
          </a:p>
          <a:p>
            <a:r>
              <a:rPr lang="en-AU" sz="2400" dirty="0"/>
              <a:t>Online Meetings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A351E-90E3-CCB4-88DF-AE8BC485F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9782" y="1171363"/>
            <a:ext cx="5641848" cy="823912"/>
          </a:xfrm>
        </p:spPr>
        <p:txBody>
          <a:bodyPr/>
          <a:lstStyle/>
          <a:p>
            <a:r>
              <a:rPr lang="en-AU" dirty="0"/>
              <a:t>Pathways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42D76-916F-7593-8DD4-F6C0B7843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9782" y="1995275"/>
            <a:ext cx="6110293" cy="3681626"/>
          </a:xfrm>
        </p:spPr>
        <p:txBody>
          <a:bodyPr>
            <a:noAutofit/>
          </a:bodyPr>
          <a:lstStyle/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 Performance Leadership*</a:t>
            </a:r>
          </a:p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Manage Projects Successfully*</a:t>
            </a:r>
          </a:p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Motivate Others</a:t>
            </a:r>
          </a:p>
          <a:p>
            <a:pPr lvl="1"/>
            <a:r>
              <a:rPr lang="en-A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Motivational Strategies &amp; Team Collaboration</a:t>
            </a:r>
          </a:p>
          <a:p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Successful Collaboration</a:t>
            </a:r>
          </a:p>
          <a:p>
            <a:pPr lvl="1"/>
            <a:r>
              <a:rPr lang="en-A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Team Collaboration</a:t>
            </a:r>
          </a:p>
          <a:p>
            <a:r>
              <a:rPr lang="en-AU" sz="2400" dirty="0">
                <a:ea typeface="Calibri" panose="020F0502020204030204" pitchFamily="34" charset="0"/>
                <a:cs typeface="Times New Roman" panose="02020603050405020304" pitchFamily="18" charset="0"/>
              </a:rPr>
              <a:t>Team Building</a:t>
            </a:r>
          </a:p>
          <a:p>
            <a:pPr lvl="1"/>
            <a:r>
              <a:rPr lang="en-A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Motivational Strategies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400" dirty="0">
                <a:ea typeface="Calibri" panose="020F0502020204030204" pitchFamily="34" charset="0"/>
                <a:cs typeface="Times New Roman" panose="02020603050405020304" pitchFamily="18" charset="0"/>
              </a:rPr>
              <a:t>Manage Online Meetings*</a:t>
            </a:r>
            <a:endParaRPr lang="en-A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AU" sz="1800" dirty="0">
                <a:cs typeface="Times New Roman" panose="02020603050405020304" pitchFamily="18" charset="0"/>
              </a:rPr>
              <a:t>* All Paths</a:t>
            </a:r>
          </a:p>
        </p:txBody>
      </p:sp>
    </p:spTree>
    <p:extLst>
      <p:ext uri="{BB962C8B-B14F-4D97-AF65-F5344CB8AC3E}">
        <p14:creationId xmlns:p14="http://schemas.microsoft.com/office/powerpoint/2010/main" val="143798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BCF0-E750-91FF-775B-6A635085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Club Initiatives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BFB73-52B4-A482-C809-229C3AF5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34" y="943099"/>
            <a:ext cx="5641848" cy="823912"/>
          </a:xfrm>
        </p:spPr>
        <p:txBody>
          <a:bodyPr/>
          <a:lstStyle/>
          <a:p>
            <a:r>
              <a:rPr lang="en-AU" dirty="0"/>
              <a:t>Club Initiatives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EA1CB-5227-1FBB-18F5-A9CC81F4E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934" y="1767011"/>
            <a:ext cx="5641848" cy="3681626"/>
          </a:xfrm>
        </p:spPr>
        <p:txBody>
          <a:bodyPr/>
          <a:lstStyle/>
          <a:p>
            <a:r>
              <a:rPr lang="en-AU" sz="2400" dirty="0"/>
              <a:t>Mentor Program</a:t>
            </a:r>
          </a:p>
          <a:p>
            <a:r>
              <a:rPr lang="en-AU" sz="2400" dirty="0"/>
              <a:t>New Member Orientation</a:t>
            </a:r>
          </a:p>
          <a:p>
            <a:r>
              <a:rPr lang="en-AU" sz="2400" dirty="0"/>
              <a:t>Visitor Experience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A351E-90E3-CCB4-88DF-AE8BC485F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9782" y="943099"/>
            <a:ext cx="5641848" cy="823912"/>
          </a:xfrm>
        </p:spPr>
        <p:txBody>
          <a:bodyPr/>
          <a:lstStyle/>
          <a:p>
            <a:r>
              <a:rPr lang="en-AU" dirty="0"/>
              <a:t>Pathways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42D76-916F-7593-8DD4-F6C0B7843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9782" y="1767011"/>
            <a:ext cx="6042984" cy="3681626"/>
          </a:xfrm>
        </p:spPr>
        <p:txBody>
          <a:bodyPr>
            <a:noAutofit/>
          </a:bodyPr>
          <a:lstStyle/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 Performance Leadership*</a:t>
            </a:r>
          </a:p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 in Any Situation</a:t>
            </a:r>
          </a:p>
          <a:p>
            <a:pPr lvl="1"/>
            <a:r>
              <a:rPr lang="en-A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Dynamic Leadership &amp; Team Collaboration</a:t>
            </a:r>
          </a:p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Leading in Your Volunteer Organization</a:t>
            </a:r>
          </a:p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Manage Projects Successfully*</a:t>
            </a:r>
          </a:p>
          <a:p>
            <a:r>
              <a:rPr lang="en-A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Motivate Others</a:t>
            </a:r>
          </a:p>
          <a:p>
            <a:pPr lvl="1"/>
            <a:r>
              <a:rPr lang="en-A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Motivational Strategies &amp; Team Collaboration</a:t>
            </a:r>
          </a:p>
          <a:p>
            <a:r>
              <a:rPr lang="en-A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Successful Collaboration</a:t>
            </a:r>
          </a:p>
          <a:p>
            <a:pPr lvl="1"/>
            <a:r>
              <a:rPr lang="en-A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Team Collaboration</a:t>
            </a:r>
          </a:p>
          <a:p>
            <a:pPr marL="0" indent="0" algn="r">
              <a:buNone/>
            </a:pPr>
            <a:r>
              <a:rPr lang="en-AU" sz="1800" dirty="0">
                <a:cs typeface="Times New Roman" panose="02020603050405020304" pitchFamily="18" charset="0"/>
              </a:rPr>
              <a:t>* All Paths</a:t>
            </a:r>
          </a:p>
        </p:txBody>
      </p:sp>
    </p:spTree>
    <p:extLst>
      <p:ext uri="{BB962C8B-B14F-4D97-AF65-F5344CB8AC3E}">
        <p14:creationId xmlns:p14="http://schemas.microsoft.com/office/powerpoint/2010/main" val="353822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7A2C-7FCC-93A4-B3F8-2279C3DA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24" y="3063240"/>
            <a:ext cx="10817352" cy="731520"/>
          </a:xfrm>
        </p:spPr>
        <p:txBody>
          <a:bodyPr>
            <a:normAutofit fontScale="90000"/>
          </a:bodyPr>
          <a:lstStyle/>
          <a:p>
            <a:r>
              <a:rPr lang="en-AU" dirty="0"/>
              <a:t>How are you going to make Pathways work for you this year?</a:t>
            </a:r>
          </a:p>
        </p:txBody>
      </p:sp>
      <p:pic>
        <p:nvPicPr>
          <p:cNvPr id="5" name="Graphic 4" descr="Raised hand">
            <a:extLst>
              <a:ext uri="{FF2B5EF4-FFF2-40B4-BE49-F238E27FC236}">
                <a16:creationId xmlns:a16="http://schemas.microsoft.com/office/drawing/2014/main" id="{2C919DB1-0DB2-190E-6360-757140840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69" y="205154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C7EE78-09C3-5FD3-33DF-1039EF38C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71" y="1029904"/>
            <a:ext cx="4628452" cy="3880021"/>
          </a:xfrm>
          <a:prstGeom prst="rect">
            <a:avLst/>
          </a:prstGeom>
        </p:spPr>
      </p:pic>
      <p:pic>
        <p:nvPicPr>
          <p:cNvPr id="5" name="Graphic 4" descr="Raised hand">
            <a:extLst>
              <a:ext uri="{FF2B5EF4-FFF2-40B4-BE49-F238E27FC236}">
                <a16:creationId xmlns:a16="http://schemas.microsoft.com/office/drawing/2014/main" id="{03424C07-35A9-6D1C-B491-578D1224E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69" y="205154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8F8A-FCA9-425D-5D3F-8D4ED3F28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" y="924339"/>
            <a:ext cx="11499574" cy="4472607"/>
          </a:xfrm>
        </p:spPr>
        <p:txBody>
          <a:bodyPr>
            <a:normAutofit/>
          </a:bodyPr>
          <a:lstStyle/>
          <a:p>
            <a:r>
              <a:rPr lang="en-AU" dirty="0"/>
              <a:t>“If you get out of Toastmasters all you can get out of Toastmasters,</a:t>
            </a:r>
            <a:br>
              <a:rPr lang="en-AU" dirty="0"/>
            </a:br>
            <a:r>
              <a:rPr lang="en-AU" dirty="0"/>
              <a:t>you’ll never get out of Toastmasters.”</a:t>
            </a:r>
            <a:br>
              <a:rPr lang="en-AU" dirty="0"/>
            </a:br>
            <a:br>
              <a:rPr lang="en-AU" sz="3100" dirty="0"/>
            </a:br>
            <a:r>
              <a:rPr lang="en-AU" sz="2200" b="0" dirty="0">
                <a:solidFill>
                  <a:schemeClr val="tx1"/>
                </a:solidFill>
              </a:rPr>
              <a:t>Helen Blanchard</a:t>
            </a:r>
            <a:br>
              <a:rPr lang="en-AU" sz="2200" b="0" dirty="0">
                <a:solidFill>
                  <a:schemeClr val="tx1"/>
                </a:solidFill>
              </a:rPr>
            </a:br>
            <a:r>
              <a:rPr lang="en-AU" sz="2200" b="0" dirty="0">
                <a:solidFill>
                  <a:schemeClr val="tx1"/>
                </a:solidFill>
              </a:rPr>
              <a:t>First female Toastmasters International President</a:t>
            </a:r>
          </a:p>
        </p:txBody>
      </p:sp>
    </p:spTree>
    <p:extLst>
      <p:ext uri="{BB962C8B-B14F-4D97-AF65-F5344CB8AC3E}">
        <p14:creationId xmlns:p14="http://schemas.microsoft.com/office/powerpoint/2010/main" val="33041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BA8F-3165-5ABD-9BFC-9CB66006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Session 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E1CC6-E208-FE97-46F2-E71D1D72AEF2}"/>
              </a:ext>
            </a:extLst>
          </p:cNvPr>
          <p:cNvSpPr/>
          <p:nvPr/>
        </p:nvSpPr>
        <p:spPr>
          <a:xfrm>
            <a:off x="799070" y="1894703"/>
            <a:ext cx="2825579" cy="2792627"/>
          </a:xfrm>
          <a:prstGeom prst="rect">
            <a:avLst/>
          </a:prstGeom>
          <a:solidFill>
            <a:srgbClr val="004165"/>
          </a:solidFill>
          <a:ln w="38100">
            <a:solidFill>
              <a:srgbClr val="B3C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Understanding Pathways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698AF-293E-3CD4-58C3-4A66AA7EBDCB}"/>
              </a:ext>
            </a:extLst>
          </p:cNvPr>
          <p:cNvSpPr/>
          <p:nvPr/>
        </p:nvSpPr>
        <p:spPr>
          <a:xfrm>
            <a:off x="8567351" y="1894703"/>
            <a:ext cx="2825579" cy="2792627"/>
          </a:xfrm>
          <a:prstGeom prst="rect">
            <a:avLst/>
          </a:prstGeom>
          <a:solidFill>
            <a:srgbClr val="772432"/>
          </a:solidFill>
          <a:ln w="57150">
            <a:solidFill>
              <a:srgbClr val="FE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FEEE9F"/>
                </a:solidFill>
              </a:rPr>
              <a:t>Embracing</a:t>
            </a:r>
          </a:p>
          <a:p>
            <a:pPr algn="ctr"/>
            <a:r>
              <a:rPr lang="en-AU" sz="2400" dirty="0">
                <a:solidFill>
                  <a:srgbClr val="FEEE9F"/>
                </a:solidFill>
              </a:rPr>
              <a:t>Pathways 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E38A8A-56C5-E884-C062-A01296B67BDF}"/>
              </a:ext>
            </a:extLst>
          </p:cNvPr>
          <p:cNvSpPr/>
          <p:nvPr/>
        </p:nvSpPr>
        <p:spPr>
          <a:xfrm>
            <a:off x="4683210" y="1894703"/>
            <a:ext cx="2825579" cy="2792627"/>
          </a:xfrm>
          <a:prstGeom prst="rect">
            <a:avLst/>
          </a:prstGeom>
          <a:solidFill>
            <a:srgbClr val="004165"/>
          </a:solidFill>
          <a:ln w="38100">
            <a:solidFill>
              <a:srgbClr val="B3C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Making Pathways</a:t>
            </a:r>
            <a:br>
              <a:rPr lang="en-AU" sz="2400" dirty="0"/>
            </a:br>
            <a:r>
              <a:rPr lang="en-AU" sz="2400" dirty="0"/>
              <a:t>work for YOU</a:t>
            </a:r>
          </a:p>
        </p:txBody>
      </p:sp>
    </p:spTree>
    <p:extLst>
      <p:ext uri="{BB962C8B-B14F-4D97-AF65-F5344CB8AC3E}">
        <p14:creationId xmlns:p14="http://schemas.microsoft.com/office/powerpoint/2010/main" val="411010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516339-8A4A-BF41-A748-351681F8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Understanding Pathways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6B49CF1E-5854-CEAF-3480-5FB336AEC144}"/>
              </a:ext>
            </a:extLst>
          </p:cNvPr>
          <p:cNvSpPr/>
          <p:nvPr/>
        </p:nvSpPr>
        <p:spPr>
          <a:xfrm>
            <a:off x="277934" y="1260910"/>
            <a:ext cx="2627696" cy="2666198"/>
          </a:xfrm>
          <a:prstGeom prst="hexagon">
            <a:avLst/>
          </a:prstGeom>
          <a:solidFill>
            <a:srgbClr val="004165"/>
          </a:solidFill>
          <a:ln w="38100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Don’t know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8E064E13-47D5-06DB-DFEA-A77A3A824519}"/>
              </a:ext>
            </a:extLst>
          </p:cNvPr>
          <p:cNvSpPr/>
          <p:nvPr/>
        </p:nvSpPr>
        <p:spPr>
          <a:xfrm>
            <a:off x="4732826" y="1260910"/>
            <a:ext cx="2627696" cy="2666198"/>
          </a:xfrm>
          <a:prstGeom prst="hexagon">
            <a:avLst/>
          </a:prstGeom>
          <a:solidFill>
            <a:srgbClr val="004165"/>
          </a:solidFill>
          <a:ln w="38100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Enrolled but</a:t>
            </a:r>
            <a:br>
              <a:rPr lang="en-AU" sz="2000" b="1" dirty="0">
                <a:solidFill>
                  <a:schemeClr val="tx1"/>
                </a:solidFill>
              </a:rPr>
            </a:br>
            <a:r>
              <a:rPr lang="en-AU" sz="2000" b="1" u="sng" dirty="0">
                <a:solidFill>
                  <a:schemeClr val="tx1"/>
                </a:solidFill>
              </a:rPr>
              <a:t>not</a:t>
            </a:r>
            <a:r>
              <a:rPr lang="en-AU" sz="2000" b="1" dirty="0">
                <a:solidFill>
                  <a:schemeClr val="tx1"/>
                </a:solidFill>
              </a:rPr>
              <a:t> active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E1B7761C-C3DF-B970-1D15-9B83EDC99765}"/>
              </a:ext>
            </a:extLst>
          </p:cNvPr>
          <p:cNvSpPr/>
          <p:nvPr/>
        </p:nvSpPr>
        <p:spPr>
          <a:xfrm>
            <a:off x="9187718" y="1260910"/>
            <a:ext cx="2627696" cy="2666198"/>
          </a:xfrm>
          <a:prstGeom prst="hexagon">
            <a:avLst/>
          </a:prstGeom>
          <a:solidFill>
            <a:srgbClr val="772432"/>
          </a:solidFill>
          <a:ln w="38100">
            <a:solidFill>
              <a:srgbClr val="FE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300" b="1" dirty="0">
                <a:solidFill>
                  <a:srgbClr val="FEEE9F"/>
                </a:solidFill>
              </a:rPr>
              <a:t>Embracing Pathways Program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F71166D-3347-3589-6051-81E0FECE5D3C}"/>
              </a:ext>
            </a:extLst>
          </p:cNvPr>
          <p:cNvSpPr/>
          <p:nvPr/>
        </p:nvSpPr>
        <p:spPr>
          <a:xfrm>
            <a:off x="2505380" y="3270986"/>
            <a:ext cx="2627696" cy="2666198"/>
          </a:xfrm>
          <a:prstGeom prst="hexagon">
            <a:avLst/>
          </a:prstGeom>
          <a:solidFill>
            <a:srgbClr val="004165"/>
          </a:solidFill>
          <a:ln w="38100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Know &amp;</a:t>
            </a:r>
            <a:br>
              <a:rPr lang="en-AU" sz="2000" b="1" dirty="0">
                <a:solidFill>
                  <a:schemeClr val="tx1"/>
                </a:solidFill>
              </a:rPr>
            </a:br>
            <a:r>
              <a:rPr lang="en-AU" sz="2000" b="1" u="sng" dirty="0">
                <a:solidFill>
                  <a:schemeClr val="tx1"/>
                </a:solidFill>
              </a:rPr>
              <a:t>not</a:t>
            </a:r>
            <a:r>
              <a:rPr lang="en-AU" sz="2000" b="1" dirty="0">
                <a:solidFill>
                  <a:schemeClr val="tx1"/>
                </a:solidFill>
              </a:rPr>
              <a:t> interested at all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9015EA44-ED76-DD23-58FA-2767765B5EF8}"/>
              </a:ext>
            </a:extLst>
          </p:cNvPr>
          <p:cNvSpPr/>
          <p:nvPr/>
        </p:nvSpPr>
        <p:spPr>
          <a:xfrm>
            <a:off x="7058926" y="3270986"/>
            <a:ext cx="2627696" cy="2666198"/>
          </a:xfrm>
          <a:prstGeom prst="hexagon">
            <a:avLst/>
          </a:prstGeom>
          <a:solidFill>
            <a:srgbClr val="FEEE9F"/>
          </a:solidFill>
          <a:ln w="38100">
            <a:solidFill>
              <a:srgbClr val="B3C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004165"/>
                </a:solidFill>
              </a:rPr>
              <a:t>Completing Projects &amp; Levels</a:t>
            </a:r>
          </a:p>
        </p:txBody>
      </p:sp>
    </p:spTree>
    <p:extLst>
      <p:ext uri="{BB962C8B-B14F-4D97-AF65-F5344CB8AC3E}">
        <p14:creationId xmlns:p14="http://schemas.microsoft.com/office/powerpoint/2010/main" val="293223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0C85-6E59-68C8-C5AF-56BE98FA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 of Pathways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30AB2B-C8D6-694B-686F-CBB36425A0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6853" y="0"/>
            <a:ext cx="5305147" cy="4622814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1D6BD-BAC3-6E35-EFCF-16339F682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934" y="1389834"/>
            <a:ext cx="5641848" cy="4332319"/>
          </a:xfrm>
        </p:spPr>
        <p:txBody>
          <a:bodyPr>
            <a:normAutofit lnSpcReduction="10000"/>
          </a:bodyPr>
          <a:lstStyle/>
          <a:p>
            <a:r>
              <a:rPr lang="en-AU" dirty="0"/>
              <a:t>11 learning paths</a:t>
            </a:r>
          </a:p>
          <a:p>
            <a:endParaRPr lang="en-AU" dirty="0"/>
          </a:p>
          <a:p>
            <a:r>
              <a:rPr lang="en-AU" dirty="0"/>
              <a:t>300 unique skillset competencies</a:t>
            </a:r>
          </a:p>
          <a:p>
            <a:endParaRPr lang="en-AU" dirty="0"/>
          </a:p>
          <a:p>
            <a:r>
              <a:rPr lang="en-AU" dirty="0"/>
              <a:t>5 core competencies</a:t>
            </a:r>
          </a:p>
          <a:p>
            <a:pPr lvl="1"/>
            <a:r>
              <a:rPr lang="en-AU" dirty="0"/>
              <a:t>Public Speaking</a:t>
            </a:r>
          </a:p>
          <a:p>
            <a:pPr lvl="1"/>
            <a:r>
              <a:rPr lang="en-AU" dirty="0"/>
              <a:t>Interpersonal Communication</a:t>
            </a:r>
          </a:p>
          <a:p>
            <a:pPr lvl="1"/>
            <a:r>
              <a:rPr lang="en-AU" dirty="0"/>
              <a:t>Strategic Leadership</a:t>
            </a:r>
          </a:p>
          <a:p>
            <a:pPr lvl="1"/>
            <a:r>
              <a:rPr lang="en-AU" dirty="0"/>
              <a:t>Management</a:t>
            </a:r>
          </a:p>
          <a:p>
            <a:pPr lvl="1"/>
            <a:r>
              <a:rPr lang="en-AU" dirty="0"/>
              <a:t>Confidence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83141-724A-11AF-98A5-0C22E65583A7}"/>
              </a:ext>
            </a:extLst>
          </p:cNvPr>
          <p:cNvSpPr txBox="1"/>
          <p:nvPr/>
        </p:nvSpPr>
        <p:spPr>
          <a:xfrm>
            <a:off x="6969211" y="5140721"/>
            <a:ext cx="5222789" cy="830997"/>
          </a:xfrm>
          <a:prstGeom prst="rect">
            <a:avLst/>
          </a:prstGeom>
          <a:solidFill>
            <a:srgbClr val="7724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Complete Level 2 </a:t>
            </a:r>
            <a:r>
              <a:rPr lang="en-AU" sz="2400" dirty="0">
                <a:solidFill>
                  <a:schemeClr val="bg1"/>
                </a:solidFill>
              </a:rPr>
              <a:t>in </a:t>
            </a:r>
            <a:r>
              <a:rPr lang="en-AU" sz="2400" b="1" dirty="0">
                <a:solidFill>
                  <a:schemeClr val="bg1"/>
                </a:solidFill>
              </a:rPr>
              <a:t>any path 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to access </a:t>
            </a:r>
            <a:r>
              <a:rPr lang="en-AU" sz="2400" b="1" dirty="0">
                <a:solidFill>
                  <a:srgbClr val="FEEE9F"/>
                </a:solidFill>
              </a:rPr>
              <a:t>FREE</a:t>
            </a:r>
            <a:r>
              <a:rPr lang="en-AU" sz="2400" b="1" dirty="0">
                <a:solidFill>
                  <a:schemeClr val="bg1"/>
                </a:solidFill>
              </a:rPr>
              <a:t> Mentor Path </a:t>
            </a:r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1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0C85-6E59-68C8-C5AF-56BE98FA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Path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1D6BD-BAC3-6E35-EFCF-16339F682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934" y="1335056"/>
            <a:ext cx="6330985" cy="4656169"/>
          </a:xfrm>
        </p:spPr>
        <p:txBody>
          <a:bodyPr>
            <a:normAutofit/>
          </a:bodyPr>
          <a:lstStyle/>
          <a:p>
            <a:r>
              <a:rPr lang="en-AU" dirty="0"/>
              <a:t>5 levels</a:t>
            </a:r>
          </a:p>
          <a:p>
            <a:pPr lvl="1"/>
            <a:r>
              <a:rPr lang="en-AU" dirty="0"/>
              <a:t>Mastering fundamentals</a:t>
            </a:r>
          </a:p>
          <a:p>
            <a:pPr lvl="1"/>
            <a:r>
              <a:rPr lang="en-AU" dirty="0"/>
              <a:t>Learning your style</a:t>
            </a:r>
          </a:p>
          <a:p>
            <a:pPr lvl="1"/>
            <a:r>
              <a:rPr lang="en-AU" dirty="0"/>
              <a:t>Increasing your knowledge</a:t>
            </a:r>
          </a:p>
          <a:p>
            <a:pPr lvl="1"/>
            <a:r>
              <a:rPr lang="en-AU" dirty="0"/>
              <a:t>Building skills</a:t>
            </a:r>
          </a:p>
          <a:p>
            <a:pPr lvl="1"/>
            <a:r>
              <a:rPr lang="en-AU" dirty="0"/>
              <a:t>Demonstrating expertise</a:t>
            </a:r>
          </a:p>
          <a:p>
            <a:endParaRPr lang="en-AU" dirty="0"/>
          </a:p>
          <a:p>
            <a:r>
              <a:rPr lang="en-AU" dirty="0"/>
              <a:t>Required &amp; Electives</a:t>
            </a:r>
          </a:p>
          <a:p>
            <a:endParaRPr lang="en-AU" dirty="0"/>
          </a:p>
          <a:p>
            <a:r>
              <a:rPr lang="en-AU" dirty="0"/>
              <a:t>Path Completion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B50BDE-EB1F-8593-D52A-3FFCF5F925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1663" y="0"/>
            <a:ext cx="5820337" cy="6858000"/>
          </a:xfrm>
        </p:spPr>
      </p:pic>
    </p:spTree>
    <p:extLst>
      <p:ext uri="{BB962C8B-B14F-4D97-AF65-F5344CB8AC3E}">
        <p14:creationId xmlns:p14="http://schemas.microsoft.com/office/powerpoint/2010/main" val="333113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481B-D4A4-54C2-5515-62781F6A0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903" y="2697480"/>
            <a:ext cx="10536194" cy="731520"/>
          </a:xfrm>
        </p:spPr>
        <p:txBody>
          <a:bodyPr>
            <a:normAutofit fontScale="90000"/>
          </a:bodyPr>
          <a:lstStyle/>
          <a:p>
            <a:r>
              <a:rPr lang="en-AU" dirty="0"/>
              <a:t>Making Pathways work for YOU</a:t>
            </a:r>
          </a:p>
        </p:txBody>
      </p:sp>
    </p:spTree>
    <p:extLst>
      <p:ext uri="{BB962C8B-B14F-4D97-AF65-F5344CB8AC3E}">
        <p14:creationId xmlns:p14="http://schemas.microsoft.com/office/powerpoint/2010/main" val="204287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8B6A-7D3F-4B96-FE1E-DE4FFF9F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Your Learning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06DFE-F0B0-38B0-0AEB-2A4034F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Get comfortable with Base Camp</a:t>
            </a:r>
          </a:p>
          <a:p>
            <a:endParaRPr lang="en-AU" dirty="0"/>
          </a:p>
          <a:p>
            <a:r>
              <a:rPr lang="en-AU" dirty="0"/>
              <a:t>Know your path</a:t>
            </a:r>
          </a:p>
          <a:p>
            <a:pPr lvl="1"/>
            <a:r>
              <a:rPr lang="en-AU" dirty="0"/>
              <a:t>What are the required projects?</a:t>
            </a:r>
          </a:p>
          <a:p>
            <a:pPr lvl="1"/>
            <a:r>
              <a:rPr lang="en-AU" dirty="0"/>
              <a:t>What are the electives?</a:t>
            </a:r>
          </a:p>
          <a:p>
            <a:endParaRPr lang="en-AU" dirty="0"/>
          </a:p>
          <a:p>
            <a:r>
              <a:rPr lang="en-AU" dirty="0"/>
              <a:t>Plan what projects to work on next</a:t>
            </a:r>
          </a:p>
          <a:p>
            <a:pPr lvl="1"/>
            <a:r>
              <a:rPr lang="en-AU" dirty="0"/>
              <a:t>You don’t need to complete projects &amp; levels in order.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043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B250-D587-F863-AA5E-82051263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Club Meeting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1C4D7-AA0C-EADB-EB3D-AAF1157A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296522"/>
            <a:ext cx="11647367" cy="4799478"/>
          </a:xfrm>
        </p:spPr>
        <p:txBody>
          <a:bodyPr>
            <a:normAutofit/>
          </a:bodyPr>
          <a:lstStyle/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Speech Evaluator</a:t>
            </a:r>
          </a:p>
          <a:p>
            <a:pPr lvl="1"/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Evaluation &amp; Feedback Level 1</a:t>
            </a:r>
          </a:p>
          <a:p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Table Topics Master</a:t>
            </a:r>
          </a:p>
          <a:p>
            <a:pPr lvl="1"/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Active Listening Level 2 required or Level 3 elective</a:t>
            </a:r>
            <a:endParaRPr lang="en-AU" dirty="0"/>
          </a:p>
          <a:p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Toastmaster of Meeting</a:t>
            </a:r>
          </a:p>
          <a:p>
            <a:pPr lvl="1"/>
            <a:r>
              <a:rPr lang="en-A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Successful Collaboration Level 3 required Team Collaboration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F3192-4581-5AD0-ABB6-E6685371797D}"/>
              </a:ext>
            </a:extLst>
          </p:cNvPr>
          <p:cNvSpPr/>
          <p:nvPr/>
        </p:nvSpPr>
        <p:spPr>
          <a:xfrm>
            <a:off x="7875373" y="0"/>
            <a:ext cx="4316627" cy="2603946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Before </a:t>
            </a:r>
            <a:r>
              <a:rPr lang="en-AU" dirty="0">
                <a:ln>
                  <a:solidFill>
                    <a:schemeClr val="bg1"/>
                  </a:solidFill>
                </a:ln>
                <a:solidFill>
                  <a:srgbClr val="FEEE9F"/>
                </a:solidFill>
              </a:rPr>
              <a:t>level 3 </a:t>
            </a:r>
            <a:r>
              <a:rPr lang="en-A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is marked complete by Vice President Education you </a:t>
            </a:r>
            <a:r>
              <a:rPr lang="en-AU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must</a:t>
            </a:r>
            <a:r>
              <a:rPr lang="en-A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serve in these three meeting roles</a:t>
            </a:r>
          </a:p>
          <a:p>
            <a:pPr algn="ctr"/>
            <a:endParaRPr lang="en-A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endParaRPr lang="en-A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A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Update </a:t>
            </a:r>
            <a:r>
              <a:rPr lang="en-AU" dirty="0">
                <a:ln>
                  <a:solidFill>
                    <a:schemeClr val="bg1"/>
                  </a:solidFill>
                </a:ln>
                <a:solidFill>
                  <a:srgbClr val="FEEE9F"/>
                </a:solidFill>
              </a:rPr>
              <a:t>completed</a:t>
            </a:r>
            <a:r>
              <a:rPr lang="en-A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meeting roles in</a:t>
            </a:r>
            <a:br>
              <a:rPr lang="en-A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en-A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base camp </a:t>
            </a:r>
            <a:r>
              <a:rPr lang="en-AU" dirty="0">
                <a:ln>
                  <a:solidFill>
                    <a:schemeClr val="bg1"/>
                  </a:solidFill>
                </a:ln>
                <a:solidFill>
                  <a:srgbClr val="FEEE9F"/>
                </a:solidFill>
              </a:rPr>
              <a:t>my account </a:t>
            </a:r>
          </a:p>
        </p:txBody>
      </p:sp>
    </p:spTree>
    <p:extLst>
      <p:ext uri="{BB962C8B-B14F-4D97-AF65-F5344CB8AC3E}">
        <p14:creationId xmlns:p14="http://schemas.microsoft.com/office/powerpoint/2010/main" val="73674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B250-D587-F863-AA5E-82051263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Outside of Toastmaster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1C4D7-AA0C-EADB-EB3D-AAF1157A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296522"/>
            <a:ext cx="11647367" cy="4799478"/>
          </a:xfrm>
        </p:spPr>
        <p:txBody>
          <a:bodyPr>
            <a:normAutofit/>
          </a:bodyPr>
          <a:lstStyle/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Family or work celebration speeches</a:t>
            </a:r>
          </a:p>
          <a:p>
            <a:pPr lvl="1"/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Deliver Social Speeches Level 3 elective</a:t>
            </a:r>
            <a:endParaRPr lang="en-A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Keynote speaker</a:t>
            </a:r>
          </a:p>
          <a:p>
            <a:pPr lvl="1"/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Question and Answer Session Level 4 elective</a:t>
            </a:r>
          </a:p>
          <a:p>
            <a:pPr lvl="1"/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Prepare to Speak Professionally Level 5 required or elective</a:t>
            </a:r>
          </a:p>
          <a:p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Personal or professional project</a:t>
            </a:r>
          </a:p>
          <a:p>
            <a:pPr lvl="1"/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</a:t>
            </a:r>
            <a:r>
              <a:rPr lang="en-AU" kern="100" dirty="0">
                <a:ea typeface="Calibri" panose="020F0502020204030204" pitchFamily="34" charset="0"/>
                <a:cs typeface="Times New Roman" panose="02020603050405020304" pitchFamily="18" charset="0"/>
              </a:rPr>
              <a:t>h Performance Leadership Level 5 required or elective</a:t>
            </a:r>
          </a:p>
          <a:p>
            <a:pPr lvl="1"/>
            <a:r>
              <a:rPr lang="en-A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Manage Projects Successfully Level 4 elective</a:t>
            </a:r>
            <a:endParaRPr lang="en-AU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56442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4611</TotalTime>
  <Words>525</Words>
  <Application>Microsoft Macintosh PowerPoint</Application>
  <PresentationFormat>Widescreen</PresentationFormat>
  <Paragraphs>153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Myriad Pro</vt:lpstr>
      <vt:lpstr>Myriad Pro Light</vt:lpstr>
      <vt:lpstr>Toastmasters Theme Light Mode</vt:lpstr>
      <vt:lpstr>Toastmasters Theme Dark Mode</vt:lpstr>
      <vt:lpstr>Embracing the Pathways Program</vt:lpstr>
      <vt:lpstr>Session Overview</vt:lpstr>
      <vt:lpstr>Understanding Pathways</vt:lpstr>
      <vt:lpstr>Overview of Pathways</vt:lpstr>
      <vt:lpstr>Learning Path</vt:lpstr>
      <vt:lpstr>Making Pathways work for YOU</vt:lpstr>
      <vt:lpstr>Working Your Learning Path</vt:lpstr>
      <vt:lpstr>Club Meeting Roles</vt:lpstr>
      <vt:lpstr>Outside of Toastmaster</vt:lpstr>
      <vt:lpstr>External Training</vt:lpstr>
      <vt:lpstr>Club Officer</vt:lpstr>
      <vt:lpstr>Public Relations</vt:lpstr>
      <vt:lpstr>Organising Club Meetings &amp; Events</vt:lpstr>
      <vt:lpstr>Supporting Club Initiatives</vt:lpstr>
      <vt:lpstr>How are you going to make Pathways work for you this year?</vt:lpstr>
      <vt:lpstr>PowerPoint Presentation</vt:lpstr>
      <vt:lpstr>“If you get out of Toastmasters all you can get out of Toastmasters, you’ll never get out of Toastmasters.”  Helen Blanchard First female Toastmasters International President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Vice President Education (VPE) Role Breakout - District 100</dc:title>
  <dc:creator>KLedgar</dc:creator>
  <cp:lastModifiedBy>KLedgar</cp:lastModifiedBy>
  <cp:revision>19</cp:revision>
  <cp:lastPrinted>2023-06-16T12:26:30Z</cp:lastPrinted>
  <dcterms:created xsi:type="dcterms:W3CDTF">2022-12-09T07:04:10Z</dcterms:created>
  <dcterms:modified xsi:type="dcterms:W3CDTF">2023-12-07T20:52:30Z</dcterms:modified>
</cp:coreProperties>
</file>